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63" r:id="rId4"/>
    <p:sldId id="258" r:id="rId5"/>
    <p:sldId id="264" r:id="rId6"/>
    <p:sldId id="259" r:id="rId7"/>
    <p:sldId id="267" r:id="rId8"/>
    <p:sldId id="268" r:id="rId9"/>
    <p:sldId id="261" r:id="rId10"/>
    <p:sldId id="262" r:id="rId11"/>
    <p:sldId id="266" r:id="rId12"/>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a:t>Fare clic per modificare lo stile del titolo</a:t>
            </a:r>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85707CC-02AA-43B4-B1A3-779D39D30882}" type="datetimeFigureOut">
              <a:rPr lang="it-IT" smtClean="0"/>
              <a:t>03/11/2023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3945188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85707CC-02AA-43B4-B1A3-779D39D30882}" type="datetimeFigureOut">
              <a:rPr lang="it-IT" smtClean="0"/>
              <a:t>03/11/2023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2716429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05979"/>
            <a:ext cx="6019800" cy="43886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85707CC-02AA-43B4-B1A3-779D39D30882}" type="datetimeFigureOut">
              <a:rPr lang="it-IT" smtClean="0"/>
              <a:t>03/11/2023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63140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85707CC-02AA-43B4-B1A3-779D39D30882}" type="datetimeFigureOut">
              <a:rPr lang="it-IT" smtClean="0"/>
              <a:t>03/11/2023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399647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085707CC-02AA-43B4-B1A3-779D39D30882}" type="datetimeFigureOut">
              <a:rPr lang="it-IT" smtClean="0"/>
              <a:t>03/11/2023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262350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85707CC-02AA-43B4-B1A3-779D39D30882}" type="datetimeFigureOut">
              <a:rPr lang="it-IT" smtClean="0"/>
              <a:t>03/11/2023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349773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85707CC-02AA-43B4-B1A3-779D39D30882}" type="datetimeFigureOut">
              <a:rPr lang="it-IT" smtClean="0"/>
              <a:t>03/11/2023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158737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85707CC-02AA-43B4-B1A3-779D39D30882}" type="datetimeFigureOut">
              <a:rPr lang="it-IT" smtClean="0"/>
              <a:t>03/11/2023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19988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85707CC-02AA-43B4-B1A3-779D39D30882}" type="datetimeFigureOut">
              <a:rPr lang="it-IT" smtClean="0"/>
              <a:t>03/11/2023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252152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85707CC-02AA-43B4-B1A3-779D39D30882}" type="datetimeFigureOut">
              <a:rPr lang="it-IT" smtClean="0"/>
              <a:t>03/11/2023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1575887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85707CC-02AA-43B4-B1A3-779D39D30882}" type="datetimeFigureOut">
              <a:rPr lang="it-IT" smtClean="0"/>
              <a:t>03/11/2023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56BDB5-52A2-4D41-BDF1-2DA027F9B6C8}" type="slidenum">
              <a:rPr lang="it-IT" smtClean="0"/>
              <a:t>‹N›</a:t>
            </a:fld>
            <a:endParaRPr lang="it-IT"/>
          </a:p>
        </p:txBody>
      </p:sp>
    </p:spTree>
    <p:extLst>
      <p:ext uri="{BB962C8B-B14F-4D97-AF65-F5344CB8AC3E}">
        <p14:creationId xmlns:p14="http://schemas.microsoft.com/office/powerpoint/2010/main" val="305384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5707CC-02AA-43B4-B1A3-779D39D30882}" type="datetimeFigureOut">
              <a:rPr lang="it-IT" smtClean="0"/>
              <a:t>03/11/2023</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356BDB5-52A2-4D41-BDF1-2DA027F9B6C8}" type="slidenum">
              <a:rPr lang="it-IT" smtClean="0"/>
              <a:t>‹N›</a:t>
            </a:fld>
            <a:endParaRPr lang="it-IT"/>
          </a:p>
        </p:txBody>
      </p:sp>
    </p:spTree>
    <p:extLst>
      <p:ext uri="{BB962C8B-B14F-4D97-AF65-F5344CB8AC3E}">
        <p14:creationId xmlns:p14="http://schemas.microsoft.com/office/powerpoint/2010/main" val="2505960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revisione%20Manuale%20TL.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5143500"/>
          </a:xfrm>
        </p:spPr>
      </p:pic>
    </p:spTree>
    <p:extLst>
      <p:ext uri="{BB962C8B-B14F-4D97-AF65-F5344CB8AC3E}">
        <p14:creationId xmlns:p14="http://schemas.microsoft.com/office/powerpoint/2010/main" val="3316072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SOLUZIONI</a:t>
            </a:r>
          </a:p>
        </p:txBody>
      </p:sp>
      <p:sp>
        <p:nvSpPr>
          <p:cNvPr id="3" name="Segnaposto contenuto 2"/>
          <p:cNvSpPr>
            <a:spLocks noGrp="1"/>
          </p:cNvSpPr>
          <p:nvPr>
            <p:ph idx="1"/>
          </p:nvPr>
        </p:nvSpPr>
        <p:spPr/>
        <p:txBody>
          <a:bodyPr>
            <a:normAutofit/>
          </a:bodyPr>
          <a:lstStyle/>
          <a:p>
            <a:pPr marL="0" indent="0">
              <a:buNone/>
            </a:pPr>
            <a:r>
              <a:rPr lang="it-IT" sz="1900" dirty="0"/>
              <a:t>Dopo aver aperto la trattiva, con le domande ispettive, dovrai procedere con delle soluzioni adeguate alle reali esigenze dell’imprenditore e dell’azienda.</a:t>
            </a:r>
          </a:p>
          <a:p>
            <a:pPr marL="0" indent="0">
              <a:buNone/>
            </a:pPr>
            <a:r>
              <a:rPr lang="it-IT" sz="1900" dirty="0"/>
              <a:t>Valuta:</a:t>
            </a:r>
          </a:p>
          <a:p>
            <a:pPr>
              <a:buFont typeface="Wingdings" pitchFamily="2" charset="2"/>
              <a:buChar char="§"/>
            </a:pPr>
            <a:r>
              <a:rPr lang="it-IT" sz="1900" dirty="0"/>
              <a:t>Budget di spesa</a:t>
            </a:r>
          </a:p>
          <a:p>
            <a:pPr>
              <a:buFont typeface="Wingdings" pitchFamily="2" charset="2"/>
              <a:buChar char="§"/>
            </a:pPr>
            <a:r>
              <a:rPr lang="it-IT" sz="1900" dirty="0"/>
              <a:t>La tipologia di attività svolta e i rischi tipici</a:t>
            </a:r>
          </a:p>
          <a:p>
            <a:pPr>
              <a:buFont typeface="Wingdings" pitchFamily="2" charset="2"/>
              <a:buChar char="§"/>
            </a:pPr>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3483358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Conclusione</a:t>
            </a:r>
          </a:p>
        </p:txBody>
      </p:sp>
      <p:sp>
        <p:nvSpPr>
          <p:cNvPr id="3" name="Segnaposto contenuto 2"/>
          <p:cNvSpPr>
            <a:spLocks noGrp="1"/>
          </p:cNvSpPr>
          <p:nvPr>
            <p:ph idx="1"/>
          </p:nvPr>
        </p:nvSpPr>
        <p:spPr/>
        <p:txBody>
          <a:bodyPr>
            <a:normAutofit/>
          </a:bodyPr>
          <a:lstStyle/>
          <a:p>
            <a:r>
              <a:rPr lang="it-IT" sz="2000" dirty="0"/>
              <a:t>Questo è un breve compendio per avvicinare l’intermediari e imprenditori al complesso tema della tutela legale.</a:t>
            </a:r>
          </a:p>
          <a:p>
            <a:r>
              <a:rPr lang="it-IT" sz="2000" dirty="0"/>
              <a:t>Se ne vuoi sapere di più </a:t>
            </a:r>
            <a:r>
              <a:rPr lang="it-IT" sz="2000" b="1" dirty="0"/>
              <a:t>iscriviti</a:t>
            </a:r>
            <a:r>
              <a:rPr lang="it-IT" sz="2000" dirty="0"/>
              <a:t> al corso </a:t>
            </a:r>
            <a:r>
              <a:rPr lang="it-IT" sz="2000" b="1" dirty="0"/>
              <a:t>Tutela </a:t>
            </a:r>
            <a:r>
              <a:rPr lang="it-IT" sz="2000" b="1"/>
              <a:t>L</a:t>
            </a:r>
            <a:r>
              <a:rPr lang="it-IT" sz="2000" b="1" smtClean="0"/>
              <a:t>egale Azienda 360 </a:t>
            </a:r>
            <a:r>
              <a:rPr lang="it-IT" sz="2000" dirty="0"/>
              <a:t>il </a:t>
            </a:r>
            <a:r>
              <a:rPr lang="it-IT" sz="2000" b="1" dirty="0"/>
              <a:t>07/12/2023 </a:t>
            </a:r>
            <a:r>
              <a:rPr lang="it-IT" sz="2000" b="1" dirty="0" smtClean="0"/>
              <a:t>a Verona dalle 09: 00 alle 17:00 </a:t>
            </a:r>
            <a:r>
              <a:rPr lang="it-IT" sz="2000" dirty="0" smtClean="0"/>
              <a:t>- </a:t>
            </a:r>
            <a:r>
              <a:rPr lang="it-IT" sz="2000" b="1" dirty="0" smtClean="0">
                <a:solidFill>
                  <a:srgbClr val="FF0000"/>
                </a:solidFill>
              </a:rPr>
              <a:t>solo </a:t>
            </a:r>
            <a:r>
              <a:rPr lang="it-IT" sz="2000" b="1" dirty="0">
                <a:solidFill>
                  <a:srgbClr val="FF0000"/>
                </a:solidFill>
              </a:rPr>
              <a:t>50 </a:t>
            </a:r>
            <a:r>
              <a:rPr lang="it-IT" sz="2000" dirty="0" smtClean="0"/>
              <a:t>posti disponibili – </a:t>
            </a:r>
            <a:r>
              <a:rPr lang="it-IT" sz="2000" dirty="0" smtClean="0">
                <a:solidFill>
                  <a:srgbClr val="FF0000"/>
                </a:solidFill>
              </a:rPr>
              <a:t>7 ore </a:t>
            </a:r>
            <a:r>
              <a:rPr lang="it-IT" sz="2000" dirty="0" err="1" smtClean="0">
                <a:solidFill>
                  <a:srgbClr val="FF0000"/>
                </a:solidFill>
              </a:rPr>
              <a:t>Ivass</a:t>
            </a:r>
            <a:r>
              <a:rPr lang="it-IT" sz="2000" dirty="0" smtClean="0">
                <a:solidFill>
                  <a:srgbClr val="FF0000"/>
                </a:solidFill>
              </a:rPr>
              <a:t> </a:t>
            </a:r>
            <a:r>
              <a:rPr lang="it-IT" sz="2000" dirty="0" smtClean="0"/>
              <a:t>- </a:t>
            </a:r>
            <a:r>
              <a:rPr lang="it-IT" sz="2000" b="1" dirty="0" smtClean="0"/>
              <a:t>GRATIS</a:t>
            </a:r>
            <a:endParaRPr lang="it-IT" sz="2000" b="1" dirty="0"/>
          </a:p>
          <a:p>
            <a:r>
              <a:rPr lang="it-IT" sz="2000" dirty="0" smtClean="0"/>
              <a:t>Compila subito </a:t>
            </a:r>
            <a:r>
              <a:rPr lang="it-IT" sz="2000" dirty="0" smtClean="0">
                <a:hlinkClick r:id="rId2" action="ppaction://hlinkpres?slideindex=1&amp;slidetitle="/>
              </a:rPr>
              <a:t>https</a:t>
            </a:r>
            <a:r>
              <a:rPr lang="it-IT" sz="2000" dirty="0">
                <a:hlinkClick r:id="rId2" action="ppaction://hlinkpres?slideindex=1&amp;slidetitle="/>
              </a:rPr>
              <a:t>://forms.gle/2rebBh77WVDmAxbt7</a:t>
            </a:r>
            <a:endParaRPr lang="it-IT" sz="2000" dirty="0"/>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2225708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Prefazione</a:t>
            </a:r>
          </a:p>
        </p:txBody>
      </p:sp>
      <p:sp>
        <p:nvSpPr>
          <p:cNvPr id="3" name="Segnaposto contenuto 2"/>
          <p:cNvSpPr>
            <a:spLocks noGrp="1"/>
          </p:cNvSpPr>
          <p:nvPr>
            <p:ph idx="1"/>
          </p:nvPr>
        </p:nvSpPr>
        <p:spPr/>
        <p:txBody>
          <a:bodyPr>
            <a:normAutofit/>
          </a:bodyPr>
          <a:lstStyle/>
          <a:p>
            <a:pPr marL="0" indent="0" algn="just">
              <a:buNone/>
            </a:pPr>
            <a:r>
              <a:rPr lang="it-IT" sz="1800" dirty="0"/>
              <a:t>Ciao Caro Collega, </a:t>
            </a:r>
          </a:p>
          <a:p>
            <a:pPr marL="0" indent="0" algn="just">
              <a:buNone/>
            </a:pPr>
            <a:endParaRPr lang="it-IT" sz="1800" dirty="0"/>
          </a:p>
          <a:p>
            <a:pPr marL="0" indent="0" algn="just">
              <a:buNone/>
            </a:pPr>
            <a:r>
              <a:rPr lang="it-IT" sz="1800" dirty="0"/>
              <a:t>Ho pensato di scrivere questo breve compendio per darti uno strumento facile e veloce per incominciare ad approcciare alla materia assicurativa legale ramo aziende.</a:t>
            </a:r>
          </a:p>
          <a:p>
            <a:pPr marL="0" indent="0" algn="just">
              <a:buNone/>
            </a:pPr>
            <a:r>
              <a:rPr lang="it-IT" sz="1800" dirty="0"/>
              <a:t>Questo perché so esattamente, che la preoccupazione di tutti noi colleghi è quella di dare una copertura completa a tutti i rischi che le aziende nostre clienti corrono ogni giorno.</a:t>
            </a:r>
          </a:p>
          <a:p>
            <a:pPr marL="0" indent="0" algn="just">
              <a:buNone/>
            </a:pPr>
            <a:endParaRPr lang="it-IT" sz="1800" dirty="0"/>
          </a:p>
          <a:p>
            <a:pPr marL="0" indent="0" algn="just">
              <a:buNone/>
            </a:pPr>
            <a:r>
              <a:rPr lang="it-IT" sz="1800" i="1" dirty="0"/>
              <a:t>						Davide Franzini</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159389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Indice</a:t>
            </a:r>
          </a:p>
        </p:txBody>
      </p:sp>
      <p:sp>
        <p:nvSpPr>
          <p:cNvPr id="3" name="Segnaposto contenuto 2"/>
          <p:cNvSpPr>
            <a:spLocks noGrp="1"/>
          </p:cNvSpPr>
          <p:nvPr>
            <p:ph idx="1"/>
          </p:nvPr>
        </p:nvSpPr>
        <p:spPr/>
        <p:txBody>
          <a:bodyPr>
            <a:normAutofit/>
          </a:bodyPr>
          <a:lstStyle/>
          <a:p>
            <a:r>
              <a:rPr lang="it-IT" sz="1900" dirty="0"/>
              <a:t>Il mercato della tutela legale</a:t>
            </a:r>
          </a:p>
          <a:p>
            <a:r>
              <a:rPr lang="it-IT" sz="1900" dirty="0"/>
              <a:t>I numeri</a:t>
            </a:r>
          </a:p>
          <a:p>
            <a:r>
              <a:rPr lang="it-IT" sz="1900" dirty="0"/>
              <a:t>Cosa è la polizza di TL</a:t>
            </a:r>
          </a:p>
          <a:p>
            <a:r>
              <a:rPr lang="it-IT" sz="1900" dirty="0"/>
              <a:t>I servizi offerti</a:t>
            </a:r>
          </a:p>
          <a:p>
            <a:r>
              <a:rPr lang="it-IT" sz="1900" dirty="0"/>
              <a:t>Domande Ispettive</a:t>
            </a:r>
          </a:p>
          <a:p>
            <a:r>
              <a:rPr lang="it-IT" sz="1900" dirty="0"/>
              <a:t>Esempi di domande Ispettive</a:t>
            </a:r>
          </a:p>
          <a:p>
            <a:r>
              <a:rPr lang="it-IT" sz="1900" dirty="0"/>
              <a:t>Soluzioni</a:t>
            </a:r>
          </a:p>
          <a:p>
            <a:r>
              <a:rPr lang="it-IT" sz="1900" dirty="0"/>
              <a:t>Conclusione</a:t>
            </a:r>
          </a:p>
          <a:p>
            <a:endParaRPr lang="it-IT" dirty="0"/>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432356"/>
            <a:ext cx="1691680" cy="709560"/>
          </a:xfrm>
          <a:prstGeom prst="rect">
            <a:avLst/>
          </a:prstGeom>
        </p:spPr>
      </p:pic>
    </p:spTree>
    <p:extLst>
      <p:ext uri="{BB962C8B-B14F-4D97-AF65-F5344CB8AC3E}">
        <p14:creationId xmlns:p14="http://schemas.microsoft.com/office/powerpoint/2010/main" val="121206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mercato della tutela legale</a:t>
            </a:r>
          </a:p>
        </p:txBody>
      </p:sp>
      <p:sp>
        <p:nvSpPr>
          <p:cNvPr id="3" name="Segnaposto contenuto 2"/>
          <p:cNvSpPr>
            <a:spLocks noGrp="1"/>
          </p:cNvSpPr>
          <p:nvPr>
            <p:ph idx="1"/>
          </p:nvPr>
        </p:nvSpPr>
        <p:spPr/>
        <p:txBody>
          <a:bodyPr>
            <a:normAutofit fontScale="47500" lnSpcReduction="20000"/>
          </a:bodyPr>
          <a:lstStyle/>
          <a:p>
            <a:pPr marL="0" indent="0" algn="just">
              <a:buNone/>
            </a:pPr>
            <a:r>
              <a:rPr lang="it-IT" dirty="0"/>
              <a:t>Il mercato italiano delle polizze di tutela legale ha mostrato una crescita costante negli ultimi anni. Le piccole e medie imprese (PMI) cercano sempre di proteggersi da possibili controversie legali legate all'attività aziendale.</a:t>
            </a:r>
          </a:p>
          <a:p>
            <a:pPr marL="0" indent="0" algn="just">
              <a:buNone/>
            </a:pPr>
            <a:endParaRPr lang="it-IT" dirty="0"/>
          </a:p>
          <a:p>
            <a:pPr marL="0" indent="0" algn="just">
              <a:buNone/>
            </a:pPr>
            <a:r>
              <a:rPr lang="it-IT" dirty="0"/>
              <a:t>L'evoluzione tecnologica sta giocando un ruolo significativo nello sviluppo delle polizze di tutela legale in Italia. Molte compagnie assicurative stanno investendo in piattaforme digitali, consentendo ai clienti di accedere più facilmente ai servizi legali e semplificando il processo di gestione delle richieste di assistenza legale.</a:t>
            </a:r>
          </a:p>
          <a:p>
            <a:pPr marL="0" indent="0" algn="just">
              <a:buNone/>
            </a:pPr>
            <a:endParaRPr lang="it-IT" dirty="0"/>
          </a:p>
          <a:p>
            <a:pPr marL="0" indent="0" algn="just">
              <a:buNone/>
            </a:pPr>
            <a:r>
              <a:rPr lang="it-IT" dirty="0"/>
              <a:t>Le compagnie assicurative stanno spesso collaborando con studi legali, per ampliare la gamma di servizi offerti attraverso le polizze di tutela legale, migliorando così l'attrattiva di queste coperture per i clienti.</a:t>
            </a:r>
          </a:p>
          <a:p>
            <a:pPr marL="0" indent="0" algn="just">
              <a:buNone/>
            </a:pPr>
            <a:r>
              <a:rPr lang="it-IT" dirty="0"/>
              <a:t>Il mercato delle polizze di tutela legale in Italia ha ancora ampio spazio per crescere, specialmente considerando l'aumento dell'attenzione sulle questioni legali e la crescente consapevolezza delle aziende e dei privati ​​riguardo alla necessità di proteggersi legalmente. L'integrazione di tecnologie avanzate, l'espansione delle coperture e il miglioramento dell'accessibilità sono tra le aree chiave che potrebbero favorire la crescita futura di questo settore.</a:t>
            </a:r>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24356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 numeri</a:t>
            </a:r>
          </a:p>
        </p:txBody>
      </p:sp>
      <p:sp>
        <p:nvSpPr>
          <p:cNvPr id="3" name="Segnaposto contenuto 2"/>
          <p:cNvSpPr>
            <a:spLocks noGrp="1"/>
          </p:cNvSpPr>
          <p:nvPr>
            <p:ph idx="1"/>
          </p:nvPr>
        </p:nvSpPr>
        <p:spPr/>
        <p:txBody>
          <a:bodyPr/>
          <a:lstStyle/>
          <a:p>
            <a:pPr lvl="0">
              <a:buFont typeface="Wingdings" pitchFamily="2" charset="2"/>
              <a:buChar char="§"/>
            </a:pPr>
            <a:r>
              <a:rPr lang="it-IT" sz="1500" dirty="0">
                <a:solidFill>
                  <a:prstClr val="black"/>
                </a:solidFill>
              </a:rPr>
              <a:t>Ad oggi il mercato conta una raccolta premi di € 484 M con una raccolta anno 2021 del + 7,7 vs anno 2020.</a:t>
            </a:r>
          </a:p>
          <a:p>
            <a:pPr lvl="0">
              <a:buFont typeface="Wingdings" pitchFamily="2" charset="2"/>
              <a:buChar char="§"/>
            </a:pPr>
            <a:r>
              <a:rPr lang="it-IT" sz="1500" dirty="0">
                <a:solidFill>
                  <a:prstClr val="black"/>
                </a:solidFill>
              </a:rPr>
              <a:t>Il mercato è composto 11% target corporate 89% clienti </a:t>
            </a:r>
            <a:r>
              <a:rPr lang="it-IT" sz="1500" dirty="0" err="1">
                <a:solidFill>
                  <a:prstClr val="black"/>
                </a:solidFill>
              </a:rPr>
              <a:t>retail</a:t>
            </a:r>
            <a:r>
              <a:rPr lang="it-IT" sz="1500" dirty="0">
                <a:solidFill>
                  <a:prstClr val="black"/>
                </a:solidFill>
              </a:rPr>
              <a:t>.</a:t>
            </a:r>
          </a:p>
          <a:p>
            <a:pPr lvl="0">
              <a:buFont typeface="Wingdings" pitchFamily="2" charset="2"/>
              <a:buChar char="§"/>
            </a:pPr>
            <a:r>
              <a:rPr lang="it-IT" sz="1500" dirty="0">
                <a:solidFill>
                  <a:prstClr val="black"/>
                </a:solidFill>
              </a:rPr>
              <a:t>Valore complessivo del mercato Europeo 2021 10 MLD, 46% in Germania e 5% in Italia fanalino di coda dell’Europa anche se è il quinto paese Europeo per ammontare delle spese legali, il settore ha fatto registrare 16,4 MLD di fatturato nel 2021.</a:t>
            </a:r>
          </a:p>
          <a:p>
            <a:pPr>
              <a:buFont typeface="Wingdings" pitchFamily="2" charset="2"/>
              <a:buChar char="§"/>
            </a:pPr>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161241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Cosa è la polizza di TL</a:t>
            </a:r>
          </a:p>
        </p:txBody>
      </p:sp>
      <p:sp>
        <p:nvSpPr>
          <p:cNvPr id="3" name="Segnaposto contenuto 2"/>
          <p:cNvSpPr>
            <a:spLocks noGrp="1"/>
          </p:cNvSpPr>
          <p:nvPr>
            <p:ph idx="1"/>
          </p:nvPr>
        </p:nvSpPr>
        <p:spPr/>
        <p:txBody>
          <a:bodyPr>
            <a:normAutofit/>
          </a:bodyPr>
          <a:lstStyle/>
          <a:p>
            <a:pPr marL="0" indent="0">
              <a:buNone/>
            </a:pPr>
            <a:r>
              <a:rPr lang="it-IT" sz="1800" dirty="0"/>
              <a:t>La polizza di tutela legale è un tipo di assicurazione che offre copertura legale e consulenza giuridica in caso di controversie legali o situazioni in cui un'azienda necessita di assistenza legale. </a:t>
            </a:r>
            <a:endParaRPr lang="it-IT" sz="1800" dirty="0" smtClean="0"/>
          </a:p>
          <a:p>
            <a:pPr marL="0" indent="0">
              <a:buNone/>
            </a:pPr>
            <a:r>
              <a:rPr lang="it-IT" sz="1800" dirty="0" smtClean="0"/>
              <a:t>Essa </a:t>
            </a:r>
            <a:r>
              <a:rPr lang="it-IT" sz="1800" dirty="0"/>
              <a:t>può riguardare diversi ambiti, come diritto del lavoro, diritto contrattuale, responsabilità civile, diritto commerciale e altro.</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4151484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 servizi offerti</a:t>
            </a:r>
          </a:p>
        </p:txBody>
      </p:sp>
      <p:sp>
        <p:nvSpPr>
          <p:cNvPr id="3" name="Segnaposto contenuto 2"/>
          <p:cNvSpPr>
            <a:spLocks noGrp="1"/>
          </p:cNvSpPr>
          <p:nvPr>
            <p:ph idx="1"/>
          </p:nvPr>
        </p:nvSpPr>
        <p:spPr/>
        <p:txBody>
          <a:bodyPr>
            <a:normAutofit fontScale="62500" lnSpcReduction="20000"/>
          </a:bodyPr>
          <a:lstStyle/>
          <a:p>
            <a:pPr algn="just">
              <a:buFont typeface="Wingdings" pitchFamily="2" charset="2"/>
              <a:buChar char="ü"/>
            </a:pPr>
            <a:r>
              <a:rPr lang="it-IT" sz="2900" dirty="0"/>
              <a:t>Consulenza legale.</a:t>
            </a:r>
          </a:p>
          <a:p>
            <a:pPr algn="just">
              <a:buFont typeface="Wingdings" pitchFamily="2" charset="2"/>
              <a:buChar char="ü"/>
            </a:pPr>
            <a:r>
              <a:rPr lang="it-IT" sz="2900" dirty="0"/>
              <a:t>Copertura delle spese legali associate a una causa, inclusi onorari degli avvocati, spese processuali e peritali.</a:t>
            </a:r>
          </a:p>
          <a:p>
            <a:pPr algn="just">
              <a:buFont typeface="Wingdings" pitchFamily="2" charset="2"/>
              <a:buChar char="ü"/>
            </a:pPr>
            <a:r>
              <a:rPr lang="it-IT" sz="2900" dirty="0"/>
              <a:t>Mediazione e negoziazione, spese di arbitrato.</a:t>
            </a:r>
          </a:p>
          <a:p>
            <a:pPr algn="just">
              <a:buFont typeface="Wingdings" pitchFamily="2" charset="2"/>
              <a:buChar char="ü"/>
            </a:pPr>
            <a:r>
              <a:rPr lang="it-IT" sz="2900" dirty="0"/>
              <a:t>Assistenza nel tentativo di risolvere le controversie tramite negoziazione o mediazione, per evitare un lungo e costoso processo legale.</a:t>
            </a:r>
          </a:p>
          <a:p>
            <a:pPr algn="just">
              <a:buFont typeface="Wingdings" pitchFamily="2" charset="2"/>
              <a:buChar char="ü"/>
            </a:pPr>
            <a:r>
              <a:rPr lang="it-IT" sz="2900" dirty="0"/>
              <a:t>Recupero crediti con l’assistenza, per recuperare somme di denaro dovuto all'azienda da parte di clienti, fornitori o altri soggetti.</a:t>
            </a:r>
          </a:p>
          <a:p>
            <a:pPr algn="just">
              <a:buFont typeface="Wingdings" pitchFamily="2" charset="2"/>
              <a:buChar char="ü"/>
            </a:pPr>
            <a:r>
              <a:rPr lang="it-IT" sz="2900" dirty="0"/>
              <a:t>Difesa penale con la copertura delle spese legali in caso di indagini o procedimenti penali contro l'azienda o i suoi rappresentanti.</a:t>
            </a:r>
          </a:p>
          <a:p>
            <a:pPr algn="just">
              <a:buFont typeface="Wingdings" pitchFamily="2" charset="2"/>
              <a:buChar char="ü"/>
            </a:pPr>
            <a:r>
              <a:rPr lang="it-IT" sz="2900" dirty="0"/>
              <a:t>Assistenza legale online o telefonica con Accesso a una piattaforma o un servizio telefonico per ottenere una consulenza legale rapida e immediata</a:t>
            </a:r>
            <a:r>
              <a:rPr lang="it-IT" dirty="0"/>
              <a:t>.</a:t>
            </a:r>
          </a:p>
          <a:p>
            <a:pPr>
              <a:buFont typeface="Wingdings" pitchFamily="2" charset="2"/>
              <a:buChar char="ü"/>
            </a:pPr>
            <a:endParaRPr lang="it-IT" dirty="0"/>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381992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C17C1F8-0B6C-D12B-714F-C71522C92257}"/>
              </a:ext>
            </a:extLst>
          </p:cNvPr>
          <p:cNvSpPr>
            <a:spLocks noGrp="1"/>
          </p:cNvSpPr>
          <p:nvPr>
            <p:ph type="title"/>
          </p:nvPr>
        </p:nvSpPr>
        <p:spPr/>
        <p:txBody>
          <a:bodyPr/>
          <a:lstStyle/>
          <a:p>
            <a:r>
              <a:rPr lang="it-IT" b="1" dirty="0"/>
              <a:t>Domande Ispettive</a:t>
            </a:r>
          </a:p>
        </p:txBody>
      </p:sp>
      <p:sp>
        <p:nvSpPr>
          <p:cNvPr id="3" name="Segnaposto contenuto 2">
            <a:extLst>
              <a:ext uri="{FF2B5EF4-FFF2-40B4-BE49-F238E27FC236}">
                <a16:creationId xmlns:a16="http://schemas.microsoft.com/office/drawing/2014/main" xmlns="" id="{09C7A97B-FDD8-4736-1B8A-0A734F808ABB}"/>
              </a:ext>
            </a:extLst>
          </p:cNvPr>
          <p:cNvSpPr>
            <a:spLocks noGrp="1"/>
          </p:cNvSpPr>
          <p:nvPr>
            <p:ph idx="1"/>
          </p:nvPr>
        </p:nvSpPr>
        <p:spPr/>
        <p:txBody>
          <a:bodyPr>
            <a:normAutofit/>
          </a:bodyPr>
          <a:lstStyle/>
          <a:p>
            <a:pPr marL="0" indent="0" algn="just">
              <a:buNone/>
            </a:pPr>
            <a:r>
              <a:rPr lang="it-IT" sz="1800" dirty="0"/>
              <a:t>Le domande ispettive sono domande da fare al cliente o al potenziale cliente per:</a:t>
            </a:r>
          </a:p>
          <a:p>
            <a:pPr algn="just"/>
            <a:r>
              <a:rPr lang="it-IT" sz="1800" dirty="0"/>
              <a:t>Renderlo consapevole del problema</a:t>
            </a:r>
          </a:p>
          <a:p>
            <a:pPr algn="just"/>
            <a:r>
              <a:rPr lang="it-IT" sz="1800" dirty="0"/>
              <a:t>Catturare la sua attenzione</a:t>
            </a:r>
          </a:p>
          <a:p>
            <a:pPr algn="just"/>
            <a:r>
              <a:rPr lang="it-IT" sz="1800" dirty="0"/>
              <a:t>Sviluppare la curiosità sulla materia</a:t>
            </a:r>
          </a:p>
          <a:p>
            <a:pPr marL="0" indent="0" algn="just">
              <a:buNone/>
            </a:pPr>
            <a:r>
              <a:rPr lang="it-IT" sz="1800" dirty="0"/>
              <a:t>Nella pagina successiva troverai degli esempi</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1950"/>
            <a:ext cx="1835696" cy="769966"/>
          </a:xfrm>
          <a:prstGeom prst="rect">
            <a:avLst/>
          </a:prstGeom>
        </p:spPr>
      </p:pic>
    </p:spTree>
    <p:extLst>
      <p:ext uri="{BB962C8B-B14F-4D97-AF65-F5344CB8AC3E}">
        <p14:creationId xmlns:p14="http://schemas.microsoft.com/office/powerpoint/2010/main" val="425483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3479"/>
            <a:ext cx="8229600" cy="792088"/>
          </a:xfrm>
        </p:spPr>
        <p:txBody>
          <a:bodyPr/>
          <a:lstStyle/>
          <a:p>
            <a:r>
              <a:rPr lang="it-IT" b="1" dirty="0"/>
              <a:t>Domande ispettive, esempi</a:t>
            </a:r>
          </a:p>
        </p:txBody>
      </p:sp>
      <p:sp>
        <p:nvSpPr>
          <p:cNvPr id="3" name="Segnaposto contenuto 2"/>
          <p:cNvSpPr>
            <a:spLocks noGrp="1"/>
          </p:cNvSpPr>
          <p:nvPr>
            <p:ph idx="1"/>
          </p:nvPr>
        </p:nvSpPr>
        <p:spPr>
          <a:xfrm>
            <a:off x="457200" y="915567"/>
            <a:ext cx="8229600" cy="3384376"/>
          </a:xfrm>
        </p:spPr>
        <p:txBody>
          <a:bodyPr>
            <a:noAutofit/>
          </a:bodyPr>
          <a:lstStyle/>
          <a:p>
            <a:pPr>
              <a:buFont typeface="Wingdings" pitchFamily="2" charset="2"/>
              <a:buChar char="Ø"/>
            </a:pPr>
            <a:r>
              <a:rPr lang="it-IT" sz="1400" dirty="0"/>
              <a:t>Quali tipi di contratti commerciali o accordi legali l'azienda gestisce regolarmente con clienti, fornitori o altri partner commerciali?</a:t>
            </a:r>
          </a:p>
          <a:p>
            <a:pPr>
              <a:buFont typeface="Wingdings" pitchFamily="2" charset="2"/>
              <a:buChar char="Ø"/>
            </a:pPr>
            <a:r>
              <a:rPr lang="it-IT" sz="1400" dirty="0"/>
              <a:t>L'azienda dispone di un team legale interno o fa affidamento su consulenti esterni per questioni legali?</a:t>
            </a:r>
          </a:p>
          <a:p>
            <a:pPr>
              <a:buFont typeface="Wingdings" pitchFamily="2" charset="2"/>
              <a:buChar char="Ø"/>
            </a:pPr>
            <a:r>
              <a:rPr lang="it-IT" sz="1400" dirty="0"/>
              <a:t>Quali rischi legali specifici potrebbero emergere dalle attività quotidiane dell'azienda o dalle relazioni con i dipendenti?</a:t>
            </a:r>
          </a:p>
          <a:p>
            <a:pPr>
              <a:buFont typeface="Wingdings" pitchFamily="2" charset="2"/>
              <a:buChar char="Ø"/>
            </a:pPr>
            <a:r>
              <a:rPr lang="it-IT" sz="1400" dirty="0"/>
              <a:t>L'azienda ha sperimentato in passato contenziosi o controversie legali? In che settori sono emerse tali situazioni?</a:t>
            </a:r>
          </a:p>
          <a:p>
            <a:pPr>
              <a:buFont typeface="Wingdings" pitchFamily="2" charset="2"/>
              <a:buChar char="Ø"/>
            </a:pPr>
            <a:r>
              <a:rPr lang="it-IT" sz="1400" dirty="0"/>
              <a:t>Quali sono le politiche aziendali per affrontare le controversie con i clienti oi fornitori?</a:t>
            </a:r>
          </a:p>
          <a:p>
            <a:pPr>
              <a:buFont typeface="Wingdings" pitchFamily="2" charset="2"/>
              <a:buChar char="Ø"/>
            </a:pPr>
            <a:r>
              <a:rPr lang="it-IT" sz="1400" dirty="0"/>
              <a:t>L'azienda è a conoscenza di potenziali rischi legali legati alla </a:t>
            </a:r>
            <a:r>
              <a:rPr lang="it-IT" sz="1400" dirty="0" err="1"/>
              <a:t>compliance</a:t>
            </a:r>
            <a:r>
              <a:rPr lang="it-IT" sz="1400" dirty="0"/>
              <a:t> normativa o norme del settore in cui opera?</a:t>
            </a:r>
          </a:p>
          <a:p>
            <a:pPr>
              <a:buFont typeface="Wingdings" pitchFamily="2" charset="2"/>
              <a:buChar char="Ø"/>
            </a:pPr>
            <a:r>
              <a:rPr lang="it-IT" sz="1400" dirty="0"/>
              <a:t>In quali aree l'azienda ritiene di essere più vulnerabile dal punto di vista legale?</a:t>
            </a:r>
          </a:p>
          <a:p>
            <a:pPr>
              <a:buFont typeface="Wingdings" pitchFamily="2" charset="2"/>
              <a:buChar char="Ø"/>
            </a:pPr>
            <a:r>
              <a:rPr lang="it-IT" sz="1400" dirty="0"/>
              <a:t>Quali misure preventive l'azienda ha implementato per ridurre i rischi legali e garantire la conformità normativa?</a:t>
            </a:r>
          </a:p>
          <a:p>
            <a:pPr>
              <a:buFont typeface="Wingdings" pitchFamily="2" charset="2"/>
              <a:buChar char="Ø"/>
            </a:pPr>
            <a:r>
              <a:rPr lang="it-IT" sz="1400" dirty="0"/>
              <a:t>Quali piani o strategie l'azienda ha messo in atto per affrontare spese legali inaspettate o controversie legali?</a:t>
            </a:r>
          </a:p>
          <a:p>
            <a:pPr>
              <a:buFont typeface="Wingdings" pitchFamily="2" charset="2"/>
              <a:buChar char="Ø"/>
            </a:pPr>
            <a:r>
              <a:rPr lang="it-IT" sz="1400" dirty="0"/>
              <a:t>Quali aspetti dell'operatività aziendale potrebbero richiedere assistenza legale nel corso degli affari?</a:t>
            </a:r>
          </a:p>
          <a:p>
            <a:pPr>
              <a:buFont typeface="Wingdings" pitchFamily="2" charset="2"/>
              <a:buChar char="Ø"/>
            </a:pPr>
            <a:endParaRPr lang="it-IT" sz="14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756932"/>
            <a:ext cx="917848" cy="384983"/>
          </a:xfrm>
          <a:prstGeom prst="rect">
            <a:avLst/>
          </a:prstGeom>
        </p:spPr>
      </p:pic>
    </p:spTree>
    <p:extLst>
      <p:ext uri="{BB962C8B-B14F-4D97-AF65-F5344CB8AC3E}">
        <p14:creationId xmlns:p14="http://schemas.microsoft.com/office/powerpoint/2010/main" val="23384588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851</Words>
  <Application>Microsoft Office PowerPoint</Application>
  <PresentationFormat>Presentazione su schermo (16:9)</PresentationFormat>
  <Paragraphs>64</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Presentazione standard di PowerPoint</vt:lpstr>
      <vt:lpstr>Prefazione</vt:lpstr>
      <vt:lpstr>Indice</vt:lpstr>
      <vt:lpstr>Il mercato della tutela legale</vt:lpstr>
      <vt:lpstr>I numeri</vt:lpstr>
      <vt:lpstr>Cosa è la polizza di TL</vt:lpstr>
      <vt:lpstr>I servizi offerti</vt:lpstr>
      <vt:lpstr>Domande Ispettive</vt:lpstr>
      <vt:lpstr>Domande ispettive, esempi</vt:lpstr>
      <vt:lpstr>SOLUZIONI</vt:lpstr>
      <vt:lpstr>Conclusione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Manuale TL</dc:title>
  <dc:creator>Davide</dc:creator>
  <cp:lastModifiedBy>Davide</cp:lastModifiedBy>
  <cp:revision>15</cp:revision>
  <dcterms:created xsi:type="dcterms:W3CDTF">2023-10-11T10:47:32Z</dcterms:created>
  <dcterms:modified xsi:type="dcterms:W3CDTF">2023-11-03T07:29:22Z</dcterms:modified>
</cp:coreProperties>
</file>